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14"/>
  </p:notesMasterIdLst>
  <p:sldIdLst>
    <p:sldId id="287" r:id="rId2"/>
    <p:sldId id="257" r:id="rId3"/>
    <p:sldId id="280" r:id="rId4"/>
    <p:sldId id="267" r:id="rId5"/>
    <p:sldId id="288" r:id="rId6"/>
    <p:sldId id="289" r:id="rId7"/>
    <p:sldId id="290" r:id="rId8"/>
    <p:sldId id="291" r:id="rId9"/>
    <p:sldId id="292" r:id="rId10"/>
    <p:sldId id="294" r:id="rId11"/>
    <p:sldId id="278" r:id="rId12"/>
    <p:sldId id="277" r:id="rId13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1674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B31A74-FB70-4365-A121-6C7402CA52E0}" type="datetimeFigureOut">
              <a:rPr lang="pt-PT" smtClean="0"/>
              <a:pPr/>
              <a:t>13-07-2015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8301C2-5911-43A1-A928-8243E6863732}" type="slidenum">
              <a:rPr lang="pt-PT" smtClean="0"/>
              <a:pPr/>
              <a:t>‹#›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1413" y="754063"/>
            <a:ext cx="4391025" cy="32940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301C2-5911-43A1-A928-8243E6863732}" type="slidenum">
              <a:rPr lang="pt-PT" smtClean="0"/>
              <a:pPr/>
              <a:t>3</a:t>
            </a:fld>
            <a:endParaRPr lang="pt-P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96615-0932-4C6B-84F4-3CD296D75632}" type="datetimeFigureOut">
              <a:rPr lang="pt-PT" smtClean="0"/>
              <a:pPr/>
              <a:t>13-07-2015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3A518-14D1-4A9D-A4D5-48BF82479FB5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96615-0932-4C6B-84F4-3CD296D75632}" type="datetimeFigureOut">
              <a:rPr lang="pt-PT" smtClean="0"/>
              <a:pPr/>
              <a:t>13-07-2015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3A518-14D1-4A9D-A4D5-48BF82479FB5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96615-0932-4C6B-84F4-3CD296D75632}" type="datetimeFigureOut">
              <a:rPr lang="pt-PT" smtClean="0"/>
              <a:pPr/>
              <a:t>13-07-2015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3A518-14D1-4A9D-A4D5-48BF82479FB5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96615-0932-4C6B-84F4-3CD296D75632}" type="datetimeFigureOut">
              <a:rPr lang="pt-PT" smtClean="0"/>
              <a:pPr/>
              <a:t>13-07-2015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3A518-14D1-4A9D-A4D5-48BF82479FB5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96615-0932-4C6B-84F4-3CD296D75632}" type="datetimeFigureOut">
              <a:rPr lang="pt-PT" smtClean="0"/>
              <a:pPr/>
              <a:t>13-07-2015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3A518-14D1-4A9D-A4D5-48BF82479FB5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96615-0932-4C6B-84F4-3CD296D75632}" type="datetimeFigureOut">
              <a:rPr lang="pt-PT" smtClean="0"/>
              <a:pPr/>
              <a:t>13-07-2015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3A518-14D1-4A9D-A4D5-48BF82479FB5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96615-0932-4C6B-84F4-3CD296D75632}" type="datetimeFigureOut">
              <a:rPr lang="pt-PT" smtClean="0"/>
              <a:pPr/>
              <a:t>13-07-2015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3A518-14D1-4A9D-A4D5-48BF82479FB5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96615-0932-4C6B-84F4-3CD296D75632}" type="datetimeFigureOut">
              <a:rPr lang="pt-PT" smtClean="0"/>
              <a:pPr/>
              <a:t>13-07-2015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3A518-14D1-4A9D-A4D5-48BF82479FB5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96615-0932-4C6B-84F4-3CD296D75632}" type="datetimeFigureOut">
              <a:rPr lang="pt-PT" smtClean="0"/>
              <a:pPr/>
              <a:t>13-07-2015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3A518-14D1-4A9D-A4D5-48BF82479FB5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96615-0932-4C6B-84F4-3CD296D75632}" type="datetimeFigureOut">
              <a:rPr lang="pt-PT" smtClean="0"/>
              <a:pPr/>
              <a:t>13-07-2015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3A518-14D1-4A9D-A4D5-48BF82479FB5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96615-0932-4C6B-84F4-3CD296D75632}" type="datetimeFigureOut">
              <a:rPr lang="pt-PT" smtClean="0"/>
              <a:pPr/>
              <a:t>13-07-2015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3A518-14D1-4A9D-A4D5-48BF82479FB5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B96615-0932-4C6B-84F4-3CD296D75632}" type="datetimeFigureOut">
              <a:rPr lang="pt-PT" smtClean="0"/>
              <a:pPr/>
              <a:t>13-07-2015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C3A518-14D1-4A9D-A4D5-48BF82479FB5}" type="slidenum">
              <a:rPr lang="pt-PT" smtClean="0"/>
              <a:pPr/>
              <a:t>‹#›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42517" y="357226"/>
            <a:ext cx="8758594" cy="1282653"/>
            <a:chOff x="171124" y="2717851"/>
            <a:chExt cx="8758594" cy="1282653"/>
          </a:xfrm>
        </p:grpSpPr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171124" y="2717851"/>
              <a:ext cx="4947953" cy="1214671"/>
              <a:chOff x="2017" y="4107"/>
              <a:chExt cx="5276" cy="1150"/>
            </a:xfrm>
          </p:grpSpPr>
          <p:graphicFrame>
            <p:nvGraphicFramePr>
              <p:cNvPr id="1026" name="Object 9"/>
              <p:cNvGraphicFramePr>
                <a:graphicFrameLocks noChangeAspect="1"/>
              </p:cNvGraphicFramePr>
              <p:nvPr/>
            </p:nvGraphicFramePr>
            <p:xfrm>
              <a:off x="2017" y="4107"/>
              <a:ext cx="1334" cy="1150"/>
            </p:xfrm>
            <a:graphic>
              <a:graphicData uri="http://schemas.openxmlformats.org/presentationml/2006/ole">
                <p:oleObj spid="_x0000_s33794" name="Bitmap Image" r:id="rId4" imgW="5792008" imgH="5753903" progId="PBrush">
                  <p:embed/>
                </p:oleObj>
              </a:graphicData>
            </a:graphic>
          </p:graphicFrame>
          <p:sp>
            <p:nvSpPr>
              <p:cNvPr id="1035" name="Text Box 10"/>
              <p:cNvSpPr txBox="1">
                <a:spLocks noChangeArrowheads="1"/>
              </p:cNvSpPr>
              <p:nvPr/>
            </p:nvSpPr>
            <p:spPr bwMode="auto">
              <a:xfrm>
                <a:off x="3449" y="4492"/>
                <a:ext cx="3844" cy="6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pt-PT" sz="1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MINISTÉRIO </a:t>
                </a:r>
                <a:r>
                  <a:rPr lang="pt-PT" sz="1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DO PETRÓLEO </a:t>
                </a:r>
                <a:endParaRPr lang="pt-PT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endParaRPr>
              </a:p>
              <a:p>
                <a:pPr>
                  <a:spcAft>
                    <a:spcPts val="1000"/>
                  </a:spcAft>
                </a:pPr>
                <a:r>
                  <a:rPr lang="pt-PT" sz="1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E RECURSOS MINERAIS  </a:t>
                </a:r>
                <a:r>
                  <a:rPr lang="pt-PT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                     </a:t>
                </a:r>
                <a:endPara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endParaRPr>
              </a:p>
            </p:txBody>
          </p:sp>
        </p:grpSp>
        <p:pic>
          <p:nvPicPr>
            <p:cNvPr id="1032" name="Picture 1" descr="J:\LOGO IPG FOUN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558118" y="2732092"/>
              <a:ext cx="1371600" cy="1268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Subtítulo 2"/>
          <p:cNvSpPr txBox="1">
            <a:spLocks/>
          </p:cNvSpPr>
          <p:nvPr/>
        </p:nvSpPr>
        <p:spPr>
          <a:xfrm>
            <a:off x="1857356" y="4143356"/>
            <a:ext cx="5629324" cy="128590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altLang="ko-KR" sz="2800" dirty="0" smtClean="0">
              <a:latin typeface="Angsana New" pitchFamily="18" charset="-34"/>
              <a:cs typeface="Angsana New" pitchFamily="18" charset="-34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ngsana New" pitchFamily="18" charset="-34"/>
              </a:rPr>
              <a:t>PRESENTED</a:t>
            </a: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ea typeface="+mn-ea"/>
                <a:cs typeface="Angsana New" pitchFamily="18" charset="-34"/>
              </a:rPr>
              <a:t> BY TIMOR LESTE DELEGATION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ngsana New" pitchFamily="18" charset="-34"/>
              </a:rPr>
              <a:t>EUGENIO SOARES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ea typeface="+mn-ea"/>
                <a:cs typeface="Angsana New" pitchFamily="18" charset="-34"/>
              </a:rPr>
              <a:t>LUIS TEOFILO DA COSTA</a:t>
            </a:r>
            <a:endParaRPr kumimoji="0" lang="pt-PT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" name="Rectângulo 4"/>
          <p:cNvSpPr/>
          <p:nvPr/>
        </p:nvSpPr>
        <p:spPr>
          <a:xfrm>
            <a:off x="2789001" y="3500438"/>
            <a:ext cx="39261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u="sng" dirty="0" smtClean="0"/>
              <a:t>CURRENT STATUS OF SEISMIC</a:t>
            </a:r>
            <a:endParaRPr lang="pt-PT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15" name="Rectângulo 4"/>
          <p:cNvSpPr/>
          <p:nvPr/>
        </p:nvSpPr>
        <p:spPr>
          <a:xfrm>
            <a:off x="3571868" y="5715016"/>
            <a:ext cx="25923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ko-K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HANOI, </a:t>
            </a:r>
            <a:r>
              <a:rPr lang="id-ID" altLang="ko-K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September</a:t>
            </a:r>
            <a:r>
              <a:rPr lang="en-GB" altLang="ko-K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kumimoji="0" lang="en-GB" altLang="ko-K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2015</a:t>
            </a:r>
            <a:endParaRPr lang="pt-PT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571472" y="1785926"/>
            <a:ext cx="7772400" cy="1643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j-ea"/>
                <a:cs typeface="Angsana New" pitchFamily="18" charset="-34"/>
              </a:rPr>
              <a:t/>
            </a:r>
            <a:br>
              <a:rPr kumimoji="0" lang="en-US" altLang="ko-K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j-ea"/>
                <a:cs typeface="Angsana New" pitchFamily="18" charset="-34"/>
              </a:rPr>
            </a:br>
            <a:r>
              <a:rPr kumimoji="0" lang="en-US" altLang="ko-K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ea typeface="+mj-ea"/>
                <a:cs typeface="Angsana New" pitchFamily="18" charset="-34"/>
              </a:rPr>
              <a:t/>
            </a:r>
            <a:br>
              <a:rPr kumimoji="0" lang="en-US" altLang="ko-K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ea typeface="+mj-ea"/>
                <a:cs typeface="Angsana New" pitchFamily="18" charset="-34"/>
              </a:rPr>
            </a:br>
            <a:r>
              <a:rPr kumimoji="0" lang="en-US" altLang="ko-K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ea typeface="+mj-ea"/>
                <a:cs typeface="Angsana New" pitchFamily="18" charset="-34"/>
              </a:rPr>
              <a:t>DEMOCRATIC OF REPUBLIC OF TIMOR-LESTE</a:t>
            </a:r>
            <a:r>
              <a:rPr kumimoji="0" lang="en-US" altLang="ko-KR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ea typeface="+mj-ea"/>
                <a:cs typeface="Angsana New" pitchFamily="18" charset="-34"/>
              </a:rPr>
              <a:t/>
            </a:r>
            <a:br>
              <a:rPr kumimoji="0" lang="en-US" altLang="ko-KR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ea typeface="+mj-ea"/>
                <a:cs typeface="Angsana New" pitchFamily="18" charset="-34"/>
              </a:rPr>
            </a:br>
            <a:r>
              <a:rPr kumimoji="0" lang="en-US" altLang="ko-K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Angsana New" pitchFamily="18" charset="-34"/>
              </a:rPr>
              <a:t/>
            </a:r>
            <a:br>
              <a:rPr kumimoji="0" lang="en-US" altLang="ko-K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Angsana New" pitchFamily="18" charset="-34"/>
              </a:rPr>
            </a:br>
            <a:endParaRPr kumimoji="0" lang="pt-PT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aurus equipmen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2081" y="142852"/>
            <a:ext cx="8283323" cy="6531082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PT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4.Conclusion</a:t>
            </a:r>
            <a:endParaRPr lang="pt-PT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8130" name="Picture 2" descr="C:\Users\lcosta\Documents\GEO-HAZARD REPORT (IPG)\TL EARTHQUAKES REPORT\EQ_MAP\foun.png"/>
          <p:cNvPicPr>
            <a:picLocks noChangeAspect="1" noChangeArrowheads="1"/>
          </p:cNvPicPr>
          <p:nvPr/>
        </p:nvPicPr>
        <p:blipFill>
          <a:blip r:embed="rId2" cstate="print"/>
          <a:srcRect t="2945"/>
          <a:stretch>
            <a:fillRect/>
          </a:stretch>
        </p:blipFill>
        <p:spPr bwMode="auto">
          <a:xfrm>
            <a:off x="500034" y="1071546"/>
            <a:ext cx="8139123" cy="55506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None/>
            </a:pPr>
            <a:endParaRPr lang="en-US" sz="6600" dirty="0" smtClean="0">
              <a:ea typeface="맑은 고딕" pitchFamily="34" charset="-127"/>
            </a:endParaRPr>
          </a:p>
          <a:p>
            <a:pPr algn="ctr">
              <a:buNone/>
            </a:pPr>
            <a:endParaRPr lang="en-US" sz="5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맑은 고딕" pitchFamily="34" charset="-127"/>
            </a:endParaRPr>
          </a:p>
          <a:p>
            <a:pPr algn="ctr">
              <a:buNone/>
            </a:pPr>
            <a:endParaRPr lang="en-US" sz="5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맑은 고딕" pitchFamily="34" charset="-127"/>
            </a:endParaRPr>
          </a:p>
          <a:p>
            <a:pPr algn="ctr">
              <a:buNone/>
            </a:pP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맑은 고딕" pitchFamily="34" charset="-127"/>
              </a:rPr>
              <a:t/>
            </a:r>
            <a:b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맑은 고딕" pitchFamily="34" charset="-127"/>
              </a:rPr>
            </a:br>
            <a:endParaRPr lang="pt-PT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4" name="Picture 3" descr="4893169502_b36baf31ca_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102" y="428604"/>
            <a:ext cx="8606177" cy="57150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71802" y="1428736"/>
            <a:ext cx="2857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OBRIGADO</a:t>
            </a:r>
            <a:endParaRPr lang="en-US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786050" y="2786058"/>
            <a:ext cx="3500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THANK YOU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맑은 고딕" pitchFamily="34" charset="-127"/>
                <a:cs typeface="Angsana New" pitchFamily="18" charset="-34"/>
              </a:rPr>
              <a:t>CONTENTS</a:t>
            </a:r>
            <a:endParaRPr lang="pt-PT" sz="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71406" y="1600201"/>
            <a:ext cx="7500990" cy="504350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Arial" charset="0"/>
              <a:buNone/>
              <a:defRPr/>
            </a:pPr>
            <a:r>
              <a:rPr lang="en-GB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GB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. </a:t>
            </a:r>
            <a:r>
              <a:rPr lang="en-GB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Introduction</a:t>
            </a:r>
          </a:p>
          <a:p>
            <a:pPr marL="801688" lvl="1" indent="-344488">
              <a:lnSpc>
                <a:spcPct val="150000"/>
              </a:lnSpc>
              <a:buNone/>
              <a:defRPr/>
            </a:pPr>
            <a:r>
              <a:rPr lang="en-GB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1.1 Timor-Leste</a:t>
            </a:r>
            <a:endParaRPr lang="en-GB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marL="265113" indent="-265113">
              <a:lnSpc>
                <a:spcPct val="150000"/>
              </a:lnSpc>
              <a:buFont typeface="Arial" charset="0"/>
              <a:buNone/>
              <a:defRPr/>
            </a:pPr>
            <a:r>
              <a:rPr lang="en-GB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2. Institute of Petroleum and Geology-Public </a:t>
            </a:r>
            <a:r>
              <a:rPr lang="en-GB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Institute </a:t>
            </a:r>
          </a:p>
          <a:p>
            <a:pPr marL="801688" lvl="1" indent="-344488">
              <a:lnSpc>
                <a:spcPct val="150000"/>
              </a:lnSpc>
              <a:buNone/>
              <a:defRPr/>
            </a:pPr>
            <a:r>
              <a:rPr lang="en-GB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2</a:t>
            </a:r>
            <a:r>
              <a:rPr lang="en-GB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.1 Introduction</a:t>
            </a:r>
            <a:endParaRPr lang="en-GB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eaLnBrk="0" hangingPunct="0">
              <a:lnSpc>
                <a:spcPct val="150000"/>
              </a:lnSpc>
              <a:buNone/>
              <a:defRPr/>
            </a:pPr>
            <a:r>
              <a:rPr lang="en-GB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 Current Seismic Status </a:t>
            </a:r>
            <a:r>
              <a:rPr lang="en-GB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in Timor </a:t>
            </a:r>
            <a:r>
              <a:rPr lang="en-GB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Leste</a:t>
            </a:r>
            <a:endParaRPr lang="en-GB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marL="984250" lvl="1" indent="-350838" eaLnBrk="0" hangingPunct="0">
              <a:lnSpc>
                <a:spcPct val="150000"/>
              </a:lnSpc>
              <a:defRPr/>
            </a:pPr>
            <a:r>
              <a:rPr lang="en-GB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3.1 Current seismic stations</a:t>
            </a:r>
          </a:p>
          <a:p>
            <a:pPr marL="984250" lvl="1" indent="-350838" eaLnBrk="0" hangingPunct="0">
              <a:lnSpc>
                <a:spcPct val="150000"/>
              </a:lnSpc>
              <a:defRPr/>
            </a:pPr>
            <a:r>
              <a:rPr lang="en-GB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3.2 Instruments </a:t>
            </a:r>
            <a:r>
              <a:rPr lang="en-GB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Discription</a:t>
            </a:r>
            <a:endParaRPr lang="en-GB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marL="984250" lvl="1" indent="-350838" eaLnBrk="0" hangingPunct="0">
              <a:lnSpc>
                <a:spcPct val="150000"/>
              </a:lnSpc>
              <a:defRPr/>
            </a:pPr>
            <a:r>
              <a:rPr lang="en-GB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3.3 Primary Products</a:t>
            </a:r>
          </a:p>
          <a:p>
            <a:pPr marL="984250" lvl="1" indent="-350838" eaLnBrk="0" hangingPunct="0">
              <a:lnSpc>
                <a:spcPct val="150000"/>
              </a:lnSpc>
              <a:defRPr/>
            </a:pPr>
            <a:r>
              <a:rPr lang="en-GB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3.4 Networks Plan</a:t>
            </a:r>
          </a:p>
          <a:p>
            <a:pPr marL="285750" lvl="1" eaLnBrk="0" hangingPunct="0">
              <a:lnSpc>
                <a:spcPct val="150000"/>
              </a:lnSpc>
              <a:buNone/>
              <a:defRPr/>
            </a:pPr>
            <a:r>
              <a:rPr lang="en-GB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4</a:t>
            </a:r>
            <a:r>
              <a:rPr lang="en-GB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. Conclusion</a:t>
            </a:r>
          </a:p>
          <a:p>
            <a:pPr>
              <a:buNone/>
            </a:pP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8252" t="26562" r="40112" b="23633"/>
          <a:stretch>
            <a:fillRect/>
          </a:stretch>
        </p:blipFill>
        <p:spPr bwMode="auto">
          <a:xfrm>
            <a:off x="71406" y="1450016"/>
            <a:ext cx="5500726" cy="3979248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3" name="Marcador de Posição de Conteúdo 2"/>
          <p:cNvSpPr txBox="1">
            <a:spLocks/>
          </p:cNvSpPr>
          <p:nvPr/>
        </p:nvSpPr>
        <p:spPr>
          <a:xfrm>
            <a:off x="5572132" y="1714464"/>
            <a:ext cx="3786214" cy="3214734"/>
          </a:xfrm>
          <a:prstGeom prst="rect">
            <a:avLst/>
          </a:prstGeom>
        </p:spPr>
        <p:txBody>
          <a:bodyPr/>
          <a:lstStyle/>
          <a:p>
            <a:pPr marL="365125" marR="0" lvl="1" indent="-365125" algn="just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GB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ea typeface="맑은 고딕" pitchFamily="34" charset="-127"/>
                <a:cs typeface="+mn-cs"/>
              </a:rPr>
              <a:t>1.1 Timor-Leste</a:t>
            </a:r>
          </a:p>
          <a:p>
            <a:pPr marL="365125" marR="0" lvl="1" indent="-365125" algn="just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GB" sz="13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ea typeface="맑은 고딕" pitchFamily="34" charset="-127"/>
                <a:cs typeface="+mn-cs"/>
              </a:rPr>
              <a:t>República</a:t>
            </a:r>
            <a:r>
              <a:rPr kumimoji="0" lang="en-GB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ea typeface="맑은 고딕" pitchFamily="34" charset="-127"/>
                <a:cs typeface="+mn-cs"/>
              </a:rPr>
              <a:t> </a:t>
            </a:r>
            <a:r>
              <a:rPr kumimoji="0" lang="en-GB" sz="13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ea typeface="맑은 고딕" pitchFamily="34" charset="-127"/>
                <a:cs typeface="+mn-cs"/>
              </a:rPr>
              <a:t>Democrática</a:t>
            </a:r>
            <a:r>
              <a:rPr kumimoji="0" lang="en-GB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ea typeface="맑은 고딕" pitchFamily="34" charset="-127"/>
                <a:cs typeface="+mn-cs"/>
              </a:rPr>
              <a:t> de Timor-Leste (RDTL)</a:t>
            </a:r>
          </a:p>
          <a:p>
            <a:pPr marL="365125" marR="0" lvl="1" indent="-365125" algn="just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GB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ea typeface="맑은 고딕" pitchFamily="34" charset="-127"/>
                <a:cs typeface="+mn-cs"/>
              </a:rPr>
              <a:t>Administratively was divided into 13 districts, </a:t>
            </a:r>
          </a:p>
          <a:p>
            <a:pPr marL="365125" marR="0" lvl="1" indent="-365125" algn="just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ea typeface="맑은 고딕" pitchFamily="34" charset="-127"/>
                <a:cs typeface="+mn-cs"/>
              </a:rPr>
              <a:t>          67 sub-district and 498 villages</a:t>
            </a:r>
          </a:p>
          <a:p>
            <a:pPr marL="365125" marR="0" lvl="1" indent="-365125" algn="just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ea typeface="맑은 고딕" pitchFamily="34" charset="-127"/>
                <a:cs typeface="+mn-cs"/>
              </a:rPr>
              <a:t>Country includes two islands, </a:t>
            </a:r>
            <a:r>
              <a:rPr kumimoji="0" lang="en-US" sz="13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ea typeface="맑은 고딕" pitchFamily="34" charset="-127"/>
                <a:cs typeface="+mn-cs"/>
              </a:rPr>
              <a:t>Atauro</a:t>
            </a:r>
            <a:r>
              <a:rPr kumimoji="0" lang="en-US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ea typeface="맑은 고딕" pitchFamily="34" charset="-127"/>
                <a:cs typeface="+mn-cs"/>
              </a:rPr>
              <a:t> and </a:t>
            </a:r>
            <a:r>
              <a:rPr kumimoji="0" lang="en-US" sz="13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ea typeface="맑은 고딕" pitchFamily="34" charset="-127"/>
                <a:cs typeface="+mn-cs"/>
              </a:rPr>
              <a:t>Jaco</a:t>
            </a:r>
            <a:endParaRPr kumimoji="0" lang="en-GB" sz="13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 pitchFamily="34" charset="0"/>
              <a:ea typeface="맑은 고딕" pitchFamily="34" charset="-127"/>
              <a:cs typeface="+mn-cs"/>
            </a:endParaRPr>
          </a:p>
          <a:p>
            <a:pPr marL="365125" marR="0" lvl="1" indent="-365125" algn="just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GB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ea typeface="맑은 고딕" pitchFamily="34" charset="-127"/>
                <a:cs typeface="+mn-cs"/>
              </a:rPr>
              <a:t>Total of area: 15,007 km</a:t>
            </a:r>
            <a:r>
              <a:rPr kumimoji="0" lang="en-GB" sz="1300" b="1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ea typeface="맑은 고딕" pitchFamily="34" charset="-127"/>
                <a:cs typeface="+mn-cs"/>
              </a:rPr>
              <a:t>2</a:t>
            </a:r>
            <a:endParaRPr kumimoji="0" lang="en-GB" sz="13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 pitchFamily="34" charset="0"/>
              <a:ea typeface="맑은 고딕" pitchFamily="34" charset="-127"/>
              <a:cs typeface="+mn-cs"/>
            </a:endParaRPr>
          </a:p>
          <a:p>
            <a:pPr marL="365125" marR="0" lvl="1" indent="-365125" algn="just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GB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ea typeface="맑은 고딕" pitchFamily="34" charset="-127"/>
                <a:cs typeface="+mn-cs"/>
              </a:rPr>
              <a:t>Total of population: until now 1.1 million</a:t>
            </a:r>
          </a:p>
          <a:p>
            <a:pPr marL="365125" marR="0" lvl="1" indent="-365125" algn="just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GB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ea typeface="맑은 고딕" pitchFamily="34" charset="-127"/>
                <a:cs typeface="+mn-cs"/>
              </a:rPr>
              <a:t>Official language: </a:t>
            </a:r>
            <a:r>
              <a:rPr kumimoji="0" lang="en-GB" sz="13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ea typeface="맑은 고딕" pitchFamily="34" charset="-127"/>
                <a:cs typeface="+mn-cs"/>
              </a:rPr>
              <a:t>Tetum</a:t>
            </a:r>
            <a:r>
              <a:rPr kumimoji="0" lang="en-GB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ea typeface="맑은 고딕" pitchFamily="34" charset="-127"/>
                <a:cs typeface="+mn-cs"/>
              </a:rPr>
              <a:t> and </a:t>
            </a:r>
            <a:r>
              <a:rPr kumimoji="0" lang="en-GB" sz="13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ea typeface="맑은 고딕" pitchFamily="34" charset="-127"/>
                <a:cs typeface="+mn-cs"/>
              </a:rPr>
              <a:t>Portugues</a:t>
            </a:r>
            <a:endParaRPr kumimoji="0" lang="en-GB" sz="13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 pitchFamily="34" charset="0"/>
              <a:ea typeface="맑은 고딕" pitchFamily="34" charset="-127"/>
              <a:cs typeface="+mn-cs"/>
            </a:endParaRPr>
          </a:p>
          <a:p>
            <a:pPr marL="365125" marR="0" lvl="1" indent="-365125" algn="just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GB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ea typeface="맑은 고딕" pitchFamily="34" charset="-127"/>
                <a:cs typeface="+mn-cs"/>
              </a:rPr>
              <a:t>Climate: summer and winter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PT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Rectângulo 9"/>
          <p:cNvSpPr/>
          <p:nvPr/>
        </p:nvSpPr>
        <p:spPr>
          <a:xfrm>
            <a:off x="0" y="357166"/>
            <a:ext cx="450059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맑은 고딕" pitchFamily="34" charset="-127"/>
                <a:cs typeface="Angsana New" pitchFamily="18" charset="-34"/>
              </a:rPr>
              <a:t>1.INTRODUCTION</a:t>
            </a:r>
          </a:p>
          <a:p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맑은 고딕" pitchFamily="34" charset="-127"/>
              <a:cs typeface="Angsana New" pitchFamily="18" charset="-34"/>
            </a:endParaRPr>
          </a:p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맑은 고딕" pitchFamily="34" charset="-127"/>
                <a:cs typeface="Angsana New" pitchFamily="18" charset="-34"/>
              </a:rPr>
              <a:t>MAP OF TIMOR LESTE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788024" y="4581128"/>
            <a:ext cx="1800200" cy="14401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588224" y="458112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East Timor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1143000"/>
          </a:xfrm>
        </p:spPr>
        <p:txBody>
          <a:bodyPr>
            <a:normAutofit/>
          </a:bodyPr>
          <a:lstStyle/>
          <a:p>
            <a:pPr algn="l"/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맑은 고딕" pitchFamily="34" charset="-127"/>
              </a:rPr>
              <a:t>2. Institute of Petroleum and Geology-Public Institute (IPG) </a:t>
            </a:r>
            <a:endParaRPr lang="pt-PT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329642" cy="4525963"/>
          </a:xfrm>
        </p:spPr>
        <p:txBody>
          <a:bodyPr>
            <a:normAutofit/>
          </a:bodyPr>
          <a:lstStyle/>
          <a:p>
            <a:pPr marL="365125" lvl="1" indent="-365125" algn="just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en-GB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맑은 고딕" pitchFamily="34" charset="-127"/>
                <a:cs typeface="Times New Roman" pitchFamily="18" charset="0"/>
              </a:rPr>
              <a:t>2.1 Introduction</a:t>
            </a:r>
          </a:p>
          <a:p>
            <a:pPr marL="365125" lvl="1" indent="-365125" algn="just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맑은 고딕" pitchFamily="34" charset="-127"/>
                <a:cs typeface="Times New Roman" pitchFamily="18" charset="0"/>
              </a:rPr>
              <a:t>IPG was established by the Ministry of Petroleum and Mineral Resources (MPRM) under the decree law N</a:t>
            </a:r>
            <a:r>
              <a:rPr lang="en-GB" sz="20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맑은 고딕" pitchFamily="34" charset="-127"/>
                <a:cs typeface="Times New Roman" pitchFamily="18" charset="0"/>
              </a:rPr>
              <a:t>o</a:t>
            </a:r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맑은 고딕" pitchFamily="34" charset="-127"/>
                <a:cs typeface="Times New Roman" pitchFamily="18" charset="0"/>
              </a:rPr>
              <a:t>. 33/2012</a:t>
            </a:r>
          </a:p>
          <a:p>
            <a:pPr marL="365125" lvl="1" indent="-365125" algn="just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GB" sz="2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맑은 고딕" pitchFamily="34" charset="-127"/>
                <a:cs typeface="Times New Roman" pitchFamily="18" charset="0"/>
              </a:rPr>
              <a:t>Vision:</a:t>
            </a:r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맑은 고딕" pitchFamily="34" charset="-127"/>
                <a:cs typeface="Times New Roman" pitchFamily="18" charset="0"/>
              </a:rPr>
              <a:t>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맑은 고딕" pitchFamily="34" charset="-127"/>
                <a:cs typeface="Times New Roman" pitchFamily="18" charset="0"/>
              </a:rPr>
              <a:t>Being an institution  of geosciences and  research of Geology, Petroleum &amp; Mineral  Resources  in  Timor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맑은 고딕" pitchFamily="34" charset="-127"/>
                <a:cs typeface="Times New Roman" pitchFamily="18" charset="0"/>
              </a:rPr>
              <a:t>Leste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맑은 고딕" pitchFamily="34" charset="-127"/>
                <a:cs typeface="Times New Roman" pitchFamily="18" charset="0"/>
              </a:rPr>
              <a:t> </a:t>
            </a:r>
          </a:p>
          <a:p>
            <a:pPr marL="365125" lvl="1" indent="-365125" algn="just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GB" sz="2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맑은 고딕" pitchFamily="34" charset="-127"/>
                <a:cs typeface="Times New Roman" pitchFamily="18" charset="0"/>
              </a:rPr>
              <a:t>Mission:</a:t>
            </a:r>
          </a:p>
          <a:p>
            <a:pPr marL="365125" lvl="1" indent="-365125" algn="just">
              <a:lnSpc>
                <a:spcPct val="150000"/>
              </a:lnSpc>
              <a:spcBef>
                <a:spcPct val="0"/>
              </a:spcBef>
              <a:buFont typeface="Arial" charset="0"/>
              <a:buNone/>
              <a:defRPr/>
            </a:pPr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맑은 고딕" pitchFamily="34" charset="-127"/>
                <a:cs typeface="Times New Roman" pitchFamily="18" charset="0"/>
              </a:rPr>
              <a:t>	- Management of geosciences in Petroleum and mineral resources information</a:t>
            </a:r>
          </a:p>
          <a:p>
            <a:pPr marL="365125" lvl="1" indent="-365125" algn="just">
              <a:lnSpc>
                <a:spcPct val="150000"/>
              </a:lnSpc>
              <a:spcBef>
                <a:spcPct val="0"/>
              </a:spcBef>
              <a:buFont typeface="Arial" charset="0"/>
              <a:buNone/>
              <a:defRPr/>
            </a:pPr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맑은 고딕" pitchFamily="34" charset="-127"/>
                <a:cs typeface="Times New Roman" pitchFamily="18" charset="0"/>
              </a:rPr>
              <a:t>	- Applied scientific research in the field of Petroleum &amp;Mineral Resources</a:t>
            </a:r>
          </a:p>
          <a:p>
            <a:pPr marL="365125" lvl="1" indent="-365125" algn="just">
              <a:lnSpc>
                <a:spcPct val="150000"/>
              </a:lnSpc>
              <a:spcBef>
                <a:spcPct val="0"/>
              </a:spcBef>
              <a:buFont typeface="Arial" charset="0"/>
              <a:buNone/>
              <a:defRPr/>
            </a:pPr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맑은 고딕" pitchFamily="34" charset="-127"/>
                <a:cs typeface="Times New Roman" pitchFamily="18" charset="0"/>
              </a:rPr>
              <a:t>	- Relations with other public agencies and private</a:t>
            </a:r>
          </a:p>
          <a:p>
            <a:pPr marL="365125" lvl="1" indent="-365125" algn="just">
              <a:lnSpc>
                <a:spcPct val="150000"/>
              </a:lnSpc>
              <a:spcBef>
                <a:spcPct val="0"/>
              </a:spcBef>
              <a:buFont typeface="Arial" charset="0"/>
              <a:buNone/>
              <a:defRPr/>
            </a:pPr>
            <a:endParaRPr lang="en-US" sz="2000" dirty="0" smtClean="0">
              <a:latin typeface="Times New Roman" pitchFamily="18" charset="0"/>
              <a:ea typeface="맑은 고딕" pitchFamily="34" charset="-127"/>
              <a:cs typeface="Times New Roman" pitchFamily="18" charset="0"/>
            </a:endParaRPr>
          </a:p>
          <a:p>
            <a:pPr marL="365125" lvl="1" indent="-365125" algn="just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v"/>
              <a:defRPr/>
            </a:pPr>
            <a:endParaRPr lang="en-GB" sz="2000" dirty="0" smtClean="0">
              <a:latin typeface="Times New Roman" pitchFamily="18" charset="0"/>
              <a:ea typeface="맑은 고딕" pitchFamily="34" charset="-127"/>
              <a:cs typeface="Times New Roman" pitchFamily="18" charset="0"/>
            </a:endParaRPr>
          </a:p>
          <a:p>
            <a:endParaRPr lang="pt-PT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1043014" y="0"/>
            <a:ext cx="73152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  <a:cs typeface="+mn-cs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2.2. IPG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organization was founded: 2012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Structure of organization: 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  </a:t>
            </a: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 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Part of Government Department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3075" name="Picture 2" descr="J:\MPR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857364"/>
            <a:ext cx="3283457" cy="2236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J:\IP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434" y="3714752"/>
            <a:ext cx="5643160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SEISMIC STATIONS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500826" y="1857364"/>
            <a:ext cx="250036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TL01 :</a:t>
            </a:r>
            <a:r>
              <a:rPr lang="id-ID" sz="1500" dirty="0" smtClean="0"/>
              <a:t> </a:t>
            </a:r>
            <a:r>
              <a:rPr lang="en-AU" sz="1500" dirty="0" smtClean="0"/>
              <a:t>9.2</a:t>
            </a:r>
            <a:r>
              <a:rPr lang="id-ID" sz="1500" dirty="0" smtClean="0"/>
              <a:t>421</a:t>
            </a:r>
            <a:r>
              <a:rPr lang="en-AU" sz="1500" baseline="30000" dirty="0" smtClean="0"/>
              <a:t>0</a:t>
            </a:r>
            <a:r>
              <a:rPr lang="en-AU" sz="1500" dirty="0" smtClean="0"/>
              <a:t>S 124.3</a:t>
            </a:r>
            <a:r>
              <a:rPr lang="id-ID" sz="1500" dirty="0" smtClean="0"/>
              <a:t>567</a:t>
            </a:r>
            <a:r>
              <a:rPr lang="en-AU" sz="1500" baseline="30000" dirty="0" smtClean="0"/>
              <a:t>0</a:t>
            </a:r>
            <a:r>
              <a:rPr lang="en-AU" sz="1500" dirty="0" smtClean="0"/>
              <a:t>E </a:t>
            </a:r>
            <a:endParaRPr lang="en-US" sz="1500" dirty="0" smtClean="0"/>
          </a:p>
          <a:p>
            <a:r>
              <a:rPr lang="en-US" sz="1500" dirty="0" smtClean="0"/>
              <a:t>TL02 :</a:t>
            </a:r>
            <a:r>
              <a:rPr lang="id-ID" sz="1500" dirty="0" smtClean="0"/>
              <a:t> </a:t>
            </a:r>
            <a:r>
              <a:rPr lang="en-AU" sz="1500" dirty="0" smtClean="0"/>
              <a:t>8.988</a:t>
            </a:r>
            <a:r>
              <a:rPr lang="id-ID" sz="1500" dirty="0" smtClean="0"/>
              <a:t>3</a:t>
            </a:r>
            <a:r>
              <a:rPr lang="en-AU" sz="1500" baseline="30000" dirty="0" smtClean="0"/>
              <a:t>0</a:t>
            </a:r>
            <a:r>
              <a:rPr lang="en-AU" sz="1500" dirty="0" smtClean="0"/>
              <a:t>S 125.2080</a:t>
            </a:r>
            <a:r>
              <a:rPr lang="en-AU" sz="1500" baseline="30000" dirty="0" smtClean="0"/>
              <a:t>0</a:t>
            </a:r>
            <a:r>
              <a:rPr lang="en-AU" sz="1500" dirty="0" smtClean="0"/>
              <a:t>E </a:t>
            </a:r>
            <a:endParaRPr lang="en-US" sz="1500" dirty="0" smtClean="0"/>
          </a:p>
          <a:p>
            <a:r>
              <a:rPr lang="en-US" sz="1500" dirty="0" smtClean="0"/>
              <a:t>TL03 :</a:t>
            </a:r>
            <a:r>
              <a:rPr lang="id-ID" sz="1500" dirty="0" smtClean="0"/>
              <a:t> </a:t>
            </a:r>
            <a:r>
              <a:rPr lang="en-AU" sz="1500" dirty="0" smtClean="0"/>
              <a:t>8.</a:t>
            </a:r>
            <a:r>
              <a:rPr lang="id-ID" sz="1500" dirty="0" smtClean="0"/>
              <a:t>6041</a:t>
            </a:r>
            <a:r>
              <a:rPr lang="en-AU" sz="1500" baseline="30000" dirty="0" smtClean="0"/>
              <a:t>0</a:t>
            </a:r>
            <a:r>
              <a:rPr lang="en-AU" sz="1500" dirty="0" smtClean="0"/>
              <a:t>S 125.5</a:t>
            </a:r>
            <a:r>
              <a:rPr lang="id-ID" sz="1500" dirty="0" smtClean="0"/>
              <a:t>572</a:t>
            </a:r>
            <a:r>
              <a:rPr lang="en-AU" sz="1500" baseline="30000" dirty="0" smtClean="0"/>
              <a:t>0</a:t>
            </a:r>
            <a:r>
              <a:rPr lang="en-AU" sz="1500" dirty="0" smtClean="0"/>
              <a:t>E </a:t>
            </a:r>
            <a:endParaRPr lang="en-US" sz="1500" dirty="0" smtClean="0"/>
          </a:p>
          <a:p>
            <a:r>
              <a:rPr lang="en-US" sz="1500" dirty="0" smtClean="0"/>
              <a:t>TL04 :</a:t>
            </a:r>
            <a:r>
              <a:rPr lang="id-ID" sz="1500" dirty="0" smtClean="0"/>
              <a:t> </a:t>
            </a:r>
            <a:r>
              <a:rPr lang="en-AU" sz="1500" dirty="0" smtClean="0"/>
              <a:t>8.2212</a:t>
            </a:r>
            <a:r>
              <a:rPr lang="en-AU" sz="1500" baseline="30000" dirty="0" smtClean="0"/>
              <a:t>0</a:t>
            </a:r>
            <a:r>
              <a:rPr lang="en-AU" sz="1500" dirty="0" smtClean="0"/>
              <a:t>S 125.6065</a:t>
            </a:r>
            <a:r>
              <a:rPr lang="en-AU" sz="1500" baseline="30000" dirty="0" smtClean="0"/>
              <a:t>0</a:t>
            </a:r>
            <a:r>
              <a:rPr lang="en-AU" sz="1500" dirty="0" smtClean="0"/>
              <a:t>E </a:t>
            </a:r>
            <a:endParaRPr lang="en-US" sz="1500" dirty="0" smtClean="0"/>
          </a:p>
          <a:p>
            <a:r>
              <a:rPr lang="en-US" sz="1500" dirty="0" smtClean="0"/>
              <a:t>TL05 :</a:t>
            </a:r>
            <a:r>
              <a:rPr lang="id-ID" sz="1500" dirty="0" smtClean="0"/>
              <a:t> </a:t>
            </a:r>
            <a:r>
              <a:rPr lang="en-AU" sz="1500" dirty="0" smtClean="0"/>
              <a:t>8.</a:t>
            </a:r>
            <a:r>
              <a:rPr lang="id-ID" sz="1500" dirty="0" smtClean="0"/>
              <a:t>9853</a:t>
            </a:r>
            <a:r>
              <a:rPr lang="en-AU" sz="1500" baseline="30000" dirty="0" smtClean="0"/>
              <a:t>0</a:t>
            </a:r>
            <a:r>
              <a:rPr lang="en-AU" sz="1500" dirty="0" smtClean="0"/>
              <a:t>S 125.6598</a:t>
            </a:r>
            <a:r>
              <a:rPr lang="en-AU" sz="1500" baseline="30000" dirty="0" smtClean="0"/>
              <a:t>0</a:t>
            </a:r>
            <a:r>
              <a:rPr lang="en-AU" sz="1500" dirty="0" smtClean="0"/>
              <a:t>E </a:t>
            </a:r>
            <a:endParaRPr lang="en-US" sz="1500" dirty="0" smtClean="0"/>
          </a:p>
          <a:p>
            <a:r>
              <a:rPr lang="en-US" sz="1500" dirty="0" smtClean="0"/>
              <a:t>TL06 :</a:t>
            </a:r>
            <a:r>
              <a:rPr lang="id-ID" sz="1500" dirty="0" smtClean="0"/>
              <a:t> 8.4718</a:t>
            </a:r>
            <a:r>
              <a:rPr lang="id-ID" sz="1500" baseline="30000" dirty="0" smtClean="0"/>
              <a:t>ᴼ</a:t>
            </a:r>
            <a:r>
              <a:rPr lang="id-ID" sz="1500" dirty="0" smtClean="0"/>
              <a:t> S 126.4575</a:t>
            </a:r>
            <a:r>
              <a:rPr lang="id-ID" sz="1500" baseline="30000" dirty="0" smtClean="0"/>
              <a:t>ᴼ</a:t>
            </a:r>
            <a:r>
              <a:rPr lang="id-ID" sz="1500" dirty="0" smtClean="0"/>
              <a:t> E</a:t>
            </a:r>
            <a:endParaRPr lang="en-US" sz="1500" dirty="0" smtClean="0"/>
          </a:p>
          <a:p>
            <a:r>
              <a:rPr lang="en-US" sz="1500" dirty="0" smtClean="0"/>
              <a:t>TL07 :</a:t>
            </a:r>
            <a:r>
              <a:rPr lang="id-ID" sz="1500" dirty="0" smtClean="0"/>
              <a:t> 8.8557</a:t>
            </a:r>
            <a:r>
              <a:rPr lang="id-ID" sz="1500" baseline="30000" dirty="0" smtClean="0"/>
              <a:t>ᴼ</a:t>
            </a:r>
            <a:r>
              <a:rPr lang="id-ID" sz="1500" dirty="0" smtClean="0"/>
              <a:t> S 126.3628</a:t>
            </a:r>
            <a:r>
              <a:rPr lang="id-ID" sz="1500" baseline="30000" dirty="0" smtClean="0"/>
              <a:t>ᴼ</a:t>
            </a:r>
            <a:r>
              <a:rPr lang="id-ID" sz="1500" dirty="0" smtClean="0"/>
              <a:t> E</a:t>
            </a:r>
            <a:endParaRPr lang="en-US" sz="1500" dirty="0" smtClean="0"/>
          </a:p>
          <a:p>
            <a:r>
              <a:rPr lang="en-US" sz="1500" dirty="0" smtClean="0"/>
              <a:t>TL08 :</a:t>
            </a:r>
            <a:r>
              <a:rPr lang="id-ID" sz="1500" dirty="0" smtClean="0"/>
              <a:t> 8.4947</a:t>
            </a:r>
            <a:r>
              <a:rPr lang="id-ID" sz="1500" baseline="30000" dirty="0" smtClean="0"/>
              <a:t>ᴼ</a:t>
            </a:r>
            <a:r>
              <a:rPr lang="id-ID" sz="1500" dirty="0" smtClean="0"/>
              <a:t> S 126.9908</a:t>
            </a:r>
            <a:r>
              <a:rPr lang="id-ID" sz="1500" baseline="30000" dirty="0" smtClean="0"/>
              <a:t>ᴼ</a:t>
            </a:r>
            <a:r>
              <a:rPr lang="id-ID" sz="1500" dirty="0" smtClean="0"/>
              <a:t> E</a:t>
            </a:r>
            <a:endParaRPr lang="en-US" sz="1500" dirty="0"/>
          </a:p>
        </p:txBody>
      </p:sp>
      <p:pic>
        <p:nvPicPr>
          <p:cNvPr id="6" name="Content Placeholder 5" descr="TIMOR LESTE SEISMOMETER STATIONS MA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8314" y="1571612"/>
            <a:ext cx="6402512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DESCRIPTION OF INSTRUMENTS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15262" cy="4472005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 Digitizer : </a:t>
            </a:r>
            <a:r>
              <a:rPr lang="en-US" dirty="0" err="1" smtClean="0"/>
              <a:t>Nanometric</a:t>
            </a:r>
            <a:r>
              <a:rPr lang="en-US" dirty="0" smtClean="0"/>
              <a:t> Taurus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 </a:t>
            </a:r>
            <a:r>
              <a:rPr lang="id-ID" dirty="0" smtClean="0"/>
              <a:t>S</a:t>
            </a:r>
            <a:r>
              <a:rPr lang="en-US" dirty="0" err="1" smtClean="0"/>
              <a:t>eismometer</a:t>
            </a:r>
            <a:r>
              <a:rPr lang="en-US" dirty="0" smtClean="0"/>
              <a:t> : Broadband seismometer (</a:t>
            </a:r>
            <a:r>
              <a:rPr lang="en-US" dirty="0" err="1" smtClean="0"/>
              <a:t>Nanometrics</a:t>
            </a:r>
            <a:r>
              <a:rPr lang="en-US" dirty="0" smtClean="0"/>
              <a:t> Trillium 120PA) 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 Seismic network analysis : “PASSCAL”</a:t>
            </a:r>
            <a:endParaRPr lang="id-ID" dirty="0" smtClean="0"/>
          </a:p>
          <a:p>
            <a:pPr>
              <a:buFont typeface="Wingdings" pitchFamily="2" charset="2"/>
              <a:buChar char="v"/>
            </a:pPr>
            <a:r>
              <a:rPr lang="id-ID" dirty="0" smtClean="0"/>
              <a:t> Energy : Solar Panel</a:t>
            </a:r>
          </a:p>
          <a:p>
            <a:pPr>
              <a:buFont typeface="Wingdings" pitchFamily="2" charset="2"/>
              <a:buChar char="v"/>
            </a:pPr>
            <a:endParaRPr lang="en-US" dirty="0" smtClean="0"/>
          </a:p>
          <a:p>
            <a:pPr>
              <a:buFont typeface="Wingdings" pitchFamily="2" charset="2"/>
              <a:buChar char="v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PRODUCT</a:t>
            </a:r>
            <a:endParaRPr lang="en-US" dirty="0"/>
          </a:p>
        </p:txBody>
      </p:sp>
      <p:pic>
        <p:nvPicPr>
          <p:cNvPr id="49154" name="Picture 2" descr="C:\Users\esoares\Documents\DRG_IPG\Seismic\Leland\Leland-files\data_snaps\TL01-EQ-EofWetar.tif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357298"/>
            <a:ext cx="3857652" cy="2357454"/>
          </a:xfrm>
          <a:prstGeom prst="rect">
            <a:avLst/>
          </a:prstGeom>
          <a:noFill/>
        </p:spPr>
      </p:pic>
      <p:pic>
        <p:nvPicPr>
          <p:cNvPr id="49155" name="Picture 3" descr="C:\Users\esoares\Documents\DRG_IPG\Seismic\Leland\Leland-files\data_snaps\TL01-EQ-SofBali-0.1-1Hz.tif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357298"/>
            <a:ext cx="3857651" cy="2357454"/>
          </a:xfrm>
          <a:prstGeom prst="rect">
            <a:avLst/>
          </a:prstGeom>
          <a:noFill/>
        </p:spPr>
      </p:pic>
      <p:pic>
        <p:nvPicPr>
          <p:cNvPr id="49156" name="Picture 4" descr="C:\Users\esoares\Documents\DRG_IPG\Seismic\Leland\Leland-files\data_snaps\TL02-EQ-BandaTrough.tif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14547" y="3841253"/>
            <a:ext cx="4214841" cy="26595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SEISMIC NETWORK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 </a:t>
            </a:r>
            <a:r>
              <a:rPr lang="id-ID" dirty="0" smtClean="0"/>
              <a:t>W</a:t>
            </a:r>
            <a:r>
              <a:rPr lang="en-US" dirty="0" smtClean="0"/>
              <a:t>ill established 2 – 3 permanent seismometer stations in the next few years.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 </a:t>
            </a:r>
            <a:r>
              <a:rPr lang="id-ID" dirty="0" smtClean="0"/>
              <a:t>W</a:t>
            </a:r>
            <a:r>
              <a:rPr lang="en-US" dirty="0" smtClean="0"/>
              <a:t>ill become the Affiliation member of IRIS in November 2015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 Seeking for international cooperation and supports. 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7DB6EF"/>
    </a:accent1>
    <a:accent2>
      <a:srgbClr val="C0504D"/>
    </a:accent2>
    <a:accent3>
      <a:srgbClr val="FFFFFF"/>
    </a:accent3>
    <a:accent4>
      <a:srgbClr val="000000"/>
    </a:accent4>
    <a:accent5>
      <a:srgbClr val="BFD7F6"/>
    </a:accent5>
    <a:accent6>
      <a:srgbClr val="AE4845"/>
    </a:accent6>
    <a:hlink>
      <a:srgbClr val="0066CC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2607</TotalTime>
  <Words>329</Words>
  <Application>Microsoft Office PowerPoint</Application>
  <PresentationFormat>On-screen Show (4:3)</PresentationFormat>
  <Paragraphs>74</Paragraphs>
  <Slides>12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Tema do Office</vt:lpstr>
      <vt:lpstr>Bitmap Image</vt:lpstr>
      <vt:lpstr>Slide 1</vt:lpstr>
      <vt:lpstr>CONTENTS</vt:lpstr>
      <vt:lpstr>Slide 3</vt:lpstr>
      <vt:lpstr>2. Institute of Petroleum and Geology-Public Institute (IPG) </vt:lpstr>
      <vt:lpstr>Slide 5</vt:lpstr>
      <vt:lpstr>SEISMIC STATIONS </vt:lpstr>
      <vt:lpstr>DESCRIPTION OF INSTRUMENTS</vt:lpstr>
      <vt:lpstr>PRIMARY PRODUCT</vt:lpstr>
      <vt:lpstr>SEISMIC NETWORK PLAN</vt:lpstr>
      <vt:lpstr>Slide 10</vt:lpstr>
      <vt:lpstr>4.Conclusion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COUNTRY REPORT OF DEMOCRATIC OF REPUBLIC OF TIMOR-LESTE</dc:title>
  <dc:creator>Aquiles</dc:creator>
  <cp:lastModifiedBy>lcosta</cp:lastModifiedBy>
  <cp:revision>287</cp:revision>
  <dcterms:created xsi:type="dcterms:W3CDTF">2013-03-10T01:57:38Z</dcterms:created>
  <dcterms:modified xsi:type="dcterms:W3CDTF">2015-07-13T05:59:17Z</dcterms:modified>
</cp:coreProperties>
</file>